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8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749344-4F89-7A1D-4EC2-D9CC12222E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45C18FD-6DBA-5DF6-D7D5-08525EFCC2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A3338A8-E686-316B-FE56-D97E5E36E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ED6-DE78-44FF-B772-53E52A57FD81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07F1430-BC32-2E63-AD5F-8400CC3B4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25011C7-5048-9C76-7D39-CC4329E24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4D32A-616F-4091-99C4-7D99564B1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093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2B1A24-A357-5039-A315-B59CC2938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B3F1A76-AE69-BAA8-215F-4B667EA916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77A1615-F9C6-4B91-7D7C-DA7BEDEB0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ED6-DE78-44FF-B772-53E52A57FD81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7A9BCA4-275D-3A48-F443-B91698F77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9DA655E-6B99-EE10-5BDA-EB9D47DB1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4D32A-616F-4091-99C4-7D99564B1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70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FC12226-A317-5BE9-388E-1ADDA19848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DE955BC-999C-2262-44A2-29042DB435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004403-5408-DB36-E274-065ABA8D3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ED6-DE78-44FF-B772-53E52A57FD81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88A54F6-1DCC-9A2A-A6F8-9C7A8F532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CE232FE-BA1B-2A4D-2983-6F233A795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4D32A-616F-4091-99C4-7D99564B1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544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E74C9E-45AC-8AE7-3C76-82578849E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100D61C-7D67-2308-DF44-EA6A34A4D4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F38F931-08BE-9406-2C27-4EB15C042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ED6-DE78-44FF-B772-53E52A57FD81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75BA874-E8B5-6993-4507-43B06A7C6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1070802-6A58-CC23-79B7-EDF379CF5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4D32A-616F-4091-99C4-7D99564B1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631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DD18B3-8A4D-B635-A099-CF86A3160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977BCE7-E489-5BB6-4FEB-468DC2AD4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2D9C53B-BEC1-EBF0-E8AD-A62876977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ED6-DE78-44FF-B772-53E52A57FD81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3532A28-B378-9CD1-3C10-975442BC3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D515BB-DDC3-C25D-9CB0-35349AAD4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4D32A-616F-4091-99C4-7D99564B1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159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61F454-8402-EF90-AD44-E17E8DA84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0F8691E-CBF4-044B-C448-A92213FF98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E0A12A3-AB0B-A634-F272-5963727130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56D1E50-F011-02CD-75D2-107542D41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ED6-DE78-44FF-B772-53E52A57FD81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AC8CAB2-BA48-AD40-E7E0-6A1580145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054917D-A0E6-8F0E-F545-51921F02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4D32A-616F-4091-99C4-7D99564B1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892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2F57F5-B10C-1E7D-D598-09B640AE1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2108E98-B1ED-AFDD-C42D-843C6B0D5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C5756E2-E3EB-B420-52BE-66207BA2E6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BF32F82-A638-6A75-5348-371F55F35B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2388428-B5FA-CAF2-D7C2-8BE837B7E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898BB34-3B20-0822-6B9D-7F9FC11FE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ED6-DE78-44FF-B772-53E52A57FD81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A20C20E-2F8C-8CF1-9CC8-6BCF416E9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5A9783B-5685-0EEF-299A-B4355E71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4D32A-616F-4091-99C4-7D99564B1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52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F4F4BA-CA25-C6AE-C66E-B246C4D9B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E5C65F1-71F4-5713-0B5D-3C1296B00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ED6-DE78-44FF-B772-53E52A57FD81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546B189-EC88-A041-34B0-498147D54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5DBBAB7-19F7-65F2-FFAF-F52C12129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4D32A-616F-4091-99C4-7D99564B1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182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06BF8DD-7C3D-6E02-78A1-F36A4FC72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ED6-DE78-44FF-B772-53E52A57FD81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9B1E172-BAC8-DB39-2F49-292EE9C4C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D747D11-BE69-B5D0-B4CC-11141F02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4D32A-616F-4091-99C4-7D99564B1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41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0D8E97-7F52-D80C-BD06-60480955A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4DDE2E-43D4-5BA1-8FF6-95EA1C3E8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23EBF43-74F4-28A9-05C5-F11A265614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2CFE8F9-4397-0B63-96BC-785794825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ED6-DE78-44FF-B772-53E52A57FD81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B8DFFBC-5009-76E4-F467-B44068527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DF3EEFC-3561-9345-2789-17494B8A8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4D32A-616F-4091-99C4-7D99564B1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532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CBF754-E262-6BA9-ED92-FBB22D6CF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17C46E2-C475-D5BA-2BCF-F62A0B6891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72F25D3-5CC8-0719-CFE3-AE7DCEB0C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B064803-F56D-9093-60D5-05557930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ED6-DE78-44FF-B772-53E52A57FD81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FBCE8D6-4ADC-1385-E294-F6E013254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494DD91-76EB-19BB-EEF8-420FFAB7B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4D32A-616F-4091-99C4-7D99564B1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314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1E72A25-A3DD-924B-CBE2-8693B3A17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3494C8E-D51E-5471-B3BC-31B232B20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B5E0DCD-BFF0-5E26-6ED3-2D95313AF9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D3ED6-DE78-44FF-B772-53E52A57FD81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ACE2087-E6ED-91F9-6498-5C4EBB5DC5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02F63A1-A28D-F027-4BCE-9AA7C1D899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4D32A-616F-4091-99C4-7D99564B1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70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C8F6BE-6FA0-8729-9A23-2C6DD533DD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4164" y="854438"/>
            <a:ext cx="9393836" cy="2293495"/>
          </a:xfrm>
        </p:spPr>
        <p:txBody>
          <a:bodyPr>
            <a:normAutofit fontScale="90000"/>
          </a:bodyPr>
          <a:lstStyle/>
          <a:p>
            <a:r>
              <a:rPr lang="en-US" dirty="0"/>
              <a:t>In </a:t>
            </a:r>
            <a:r>
              <a:rPr lang="en-US"/>
              <a:t>Science,  Data  </a:t>
            </a:r>
            <a:r>
              <a:rPr lang="en-US" dirty="0"/>
              <a:t>Trumps  Theory</a:t>
            </a:r>
            <a:br>
              <a:rPr lang="en-US" dirty="0"/>
            </a:br>
            <a:r>
              <a:rPr lang="en-US" sz="4900" dirty="0"/>
              <a:t>Correcting Errors in Science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225FE76-FFD9-5AD3-1B0C-53A3F9DB8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8999"/>
            <a:ext cx="9144000" cy="2881859"/>
          </a:xfrm>
        </p:spPr>
        <p:txBody>
          <a:bodyPr/>
          <a:lstStyle/>
          <a:p>
            <a:r>
              <a:rPr lang="en-US" sz="3600" dirty="0"/>
              <a:t>Thomas  P.  Sheahen</a:t>
            </a:r>
          </a:p>
          <a:p>
            <a:r>
              <a:rPr lang="en-US" sz="3600" dirty="0"/>
              <a:t>I C </a:t>
            </a:r>
            <a:r>
              <a:rPr lang="en-US" sz="3600" dirty="0" err="1"/>
              <a:t>C</a:t>
            </a:r>
            <a:r>
              <a:rPr lang="en-US" sz="3600" dirty="0"/>
              <a:t> </a:t>
            </a:r>
            <a:r>
              <a:rPr lang="en-US" sz="3600" dirty="0" err="1"/>
              <a:t>C</a:t>
            </a:r>
            <a:r>
              <a:rPr lang="en-US" sz="3600" dirty="0"/>
              <a:t>  15</a:t>
            </a:r>
          </a:p>
          <a:p>
            <a:r>
              <a:rPr lang="en-US" sz="3200" dirty="0"/>
              <a:t>Orlando Florida</a:t>
            </a:r>
          </a:p>
          <a:p>
            <a:r>
              <a:rPr lang="en-US" sz="3200" dirty="0"/>
              <a:t>February 24  2023</a:t>
            </a:r>
          </a:p>
        </p:txBody>
      </p:sp>
    </p:spTree>
    <p:extLst>
      <p:ext uri="{BB962C8B-B14F-4D97-AF65-F5344CB8AC3E}">
        <p14:creationId xmlns:p14="http://schemas.microsoft.com/office/powerpoint/2010/main" val="1081320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B8AC66-FEB4-D94E-44AA-02593FEB7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Contemporary Climate 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0F11826-C80C-A05C-6DC4-99B1CA52A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IPCCs </a:t>
            </a:r>
            <a:r>
              <a:rPr lang="en-US" i="1" dirty="0"/>
              <a:t>Working Group I</a:t>
            </a:r>
            <a:r>
              <a:rPr lang="en-US" dirty="0"/>
              <a:t> manages the modeling enterprise</a:t>
            </a:r>
          </a:p>
          <a:p>
            <a:r>
              <a:rPr lang="en-US" dirty="0"/>
              <a:t>Four </a:t>
            </a:r>
            <a:r>
              <a:rPr lang="en-US" i="1" dirty="0"/>
              <a:t>Representative Concentration Pathways</a:t>
            </a:r>
            <a:r>
              <a:rPr lang="en-US" dirty="0"/>
              <a:t> were chosen</a:t>
            </a:r>
          </a:p>
          <a:p>
            <a:pPr lvl="1"/>
            <a:r>
              <a:rPr lang="en-US" dirty="0"/>
              <a:t>Different numerical choices for </a:t>
            </a:r>
            <a:r>
              <a:rPr lang="en-US" i="1" dirty="0"/>
              <a:t>forcing</a:t>
            </a:r>
            <a:r>
              <a:rPr lang="en-US" dirty="0"/>
              <a:t> in Watts/m</a:t>
            </a:r>
            <a:r>
              <a:rPr lang="en-US" baseline="30000" dirty="0"/>
              <a:t>2</a:t>
            </a:r>
          </a:p>
          <a:p>
            <a:pPr lvl="1"/>
            <a:r>
              <a:rPr lang="en-US" dirty="0"/>
              <a:t>This form of standardization allows comparison of models</a:t>
            </a:r>
          </a:p>
          <a:p>
            <a:r>
              <a:rPr lang="en-US" dirty="0"/>
              <a:t>The </a:t>
            </a:r>
            <a:r>
              <a:rPr lang="en-US" i="1" dirty="0"/>
              <a:t>computer Model Intercomparison Project </a:t>
            </a:r>
            <a:r>
              <a:rPr lang="en-US" dirty="0"/>
              <a:t>(CMIP) is:</a:t>
            </a:r>
          </a:p>
          <a:p>
            <a:pPr lvl="1"/>
            <a:r>
              <a:rPr lang="en-US" b="1" dirty="0"/>
              <a:t>Instead of comparing with data</a:t>
            </a:r>
            <a:r>
              <a:rPr lang="en-US" dirty="0"/>
              <a:t>, models are compared with each other</a:t>
            </a:r>
          </a:p>
          <a:p>
            <a:pPr lvl="1"/>
            <a:r>
              <a:rPr lang="en-US" dirty="0"/>
              <a:t>Numerous modelers compare their outputs for each RCP</a:t>
            </a:r>
          </a:p>
          <a:p>
            <a:pPr lvl="1"/>
            <a:r>
              <a:rPr lang="en-US" dirty="0"/>
              <a:t>In this way, a </a:t>
            </a:r>
            <a:r>
              <a:rPr lang="en-US" i="1" dirty="0"/>
              <a:t>consensus</a:t>
            </a:r>
            <a:r>
              <a:rPr lang="en-US" dirty="0"/>
              <a:t> emerges</a:t>
            </a:r>
          </a:p>
          <a:p>
            <a:pPr lvl="1"/>
            <a:r>
              <a:rPr lang="en-US" dirty="0"/>
              <a:t>This method exerts pressure not to stray far from the consensus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266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3D505B-ADAD-8B6C-3740-AD5461DB6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4088"/>
          </a:xfrm>
        </p:spPr>
        <p:txBody>
          <a:bodyPr/>
          <a:lstStyle/>
          <a:p>
            <a:pPr algn="ctr"/>
            <a:r>
              <a:rPr lang="en-US" dirty="0"/>
              <a:t>Public  Confusion  and  Fright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897CC9E-4700-A0A3-01CF-359085783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3967"/>
            <a:ext cx="10515600" cy="460299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Four “scenarios” were chosen: RCPs having different input parameters </a:t>
            </a:r>
          </a:p>
          <a:p>
            <a:pPr lvl="1"/>
            <a:r>
              <a:rPr lang="en-US" dirty="0"/>
              <a:t>  1 to be unrealistically low</a:t>
            </a:r>
          </a:p>
          <a:p>
            <a:pPr lvl="1"/>
            <a:r>
              <a:rPr lang="en-US" dirty="0"/>
              <a:t>  2 to be in plausible range</a:t>
            </a:r>
          </a:p>
          <a:p>
            <a:pPr lvl="1"/>
            <a:r>
              <a:rPr lang="en-US" dirty="0"/>
              <a:t>  1 to be unrealistically high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400" dirty="0"/>
              <a:t>out-of-bounds cases serve as “guard rails”</a:t>
            </a:r>
          </a:p>
          <a:p>
            <a:r>
              <a:rPr lang="en-US" dirty="0"/>
              <a:t>IPCC reports convey outputs of all 4 scenarios</a:t>
            </a:r>
          </a:p>
          <a:p>
            <a:pPr marL="457200" lvl="1" indent="0">
              <a:buNone/>
            </a:pPr>
            <a:r>
              <a:rPr lang="en-US" dirty="0"/>
              <a:t>      Without discriminating according to realism</a:t>
            </a:r>
          </a:p>
          <a:p>
            <a:r>
              <a:rPr lang="en-US" dirty="0"/>
              <a:t>Media preferentially report only the “too high” case</a:t>
            </a:r>
          </a:p>
          <a:p>
            <a:pPr lvl="1"/>
            <a:r>
              <a:rPr lang="en-US" dirty="0"/>
              <a:t>Makes headlines</a:t>
            </a:r>
          </a:p>
          <a:p>
            <a:pPr lvl="1"/>
            <a:r>
              <a:rPr lang="en-US" dirty="0"/>
              <a:t>Gets attention</a:t>
            </a:r>
          </a:p>
          <a:p>
            <a:pPr lvl="1"/>
            <a:r>
              <a:rPr lang="en-US" dirty="0"/>
              <a:t>Causes worry among the public</a:t>
            </a:r>
          </a:p>
        </p:txBody>
      </p:sp>
    </p:spTree>
    <p:extLst>
      <p:ext uri="{BB962C8B-B14F-4D97-AF65-F5344CB8AC3E}">
        <p14:creationId xmlns:p14="http://schemas.microsoft.com/office/powerpoint/2010/main" val="1364838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6268"/>
            <a:ext cx="10515600" cy="135466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Christy’s Comparison</a:t>
            </a:r>
            <a:br>
              <a:rPr lang="en-US" dirty="0" smtClean="0"/>
            </a:br>
            <a:r>
              <a:rPr lang="en-US" sz="4000" dirty="0" smtClean="0"/>
              <a:t>Models are Not Valid</a:t>
            </a:r>
            <a:endParaRPr lang="en-US" sz="4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619" y="1608665"/>
            <a:ext cx="8085048" cy="4931003"/>
          </a:xfrm>
        </p:spPr>
      </p:pic>
    </p:spTree>
    <p:extLst>
      <p:ext uri="{BB962C8B-B14F-4D97-AF65-F5344CB8AC3E}">
        <p14:creationId xmlns:p14="http://schemas.microsoft.com/office/powerpoint/2010/main" val="927315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66F419-1C07-D6C1-A26C-38E80F73B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IPCC Curtails World-wide Alarm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C00DCB-58E8-5445-68DE-FC233AFAD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8977"/>
            <a:ext cx="10515600" cy="493389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Media distortion caused fear to spread</a:t>
            </a:r>
          </a:p>
          <a:p>
            <a:pPr lvl="1"/>
            <a:r>
              <a:rPr lang="en-US" dirty="0"/>
              <a:t>Politicians without technical acumen passed new laws against CO</a:t>
            </a:r>
            <a:r>
              <a:rPr lang="en-US" baseline="-25000" dirty="0"/>
              <a:t>2</a:t>
            </a:r>
          </a:p>
          <a:p>
            <a:pPr lvl="1"/>
            <a:r>
              <a:rPr lang="en-US" dirty="0"/>
              <a:t>Students protested, businesses met demands, etc.</a:t>
            </a:r>
          </a:p>
          <a:p>
            <a:r>
              <a:rPr lang="en-US" dirty="0"/>
              <a:t>The entire alarm was totally unnecessary and pointless</a:t>
            </a:r>
          </a:p>
          <a:p>
            <a:r>
              <a:rPr lang="en-US" dirty="0"/>
              <a:t>IPCC realized the situation was getting out of hand</a:t>
            </a:r>
          </a:p>
          <a:p>
            <a:pPr lvl="1"/>
            <a:r>
              <a:rPr lang="en-US" dirty="0"/>
              <a:t>Climate change had turned into a new secular religion</a:t>
            </a:r>
          </a:p>
          <a:p>
            <a:pPr lvl="1"/>
            <a:r>
              <a:rPr lang="en-US" dirty="0"/>
              <a:t>The idolatry involved was believing that the models ARE the reality</a:t>
            </a:r>
          </a:p>
          <a:p>
            <a:r>
              <a:rPr lang="en-US" dirty="0"/>
              <a:t>IPCC announced that RCP8.5 (the “too high” case) was not valid</a:t>
            </a:r>
          </a:p>
          <a:p>
            <a:pPr lvl="1"/>
            <a:r>
              <a:rPr lang="en-US" dirty="0"/>
              <a:t>Not to be used for predictions</a:t>
            </a:r>
          </a:p>
          <a:p>
            <a:r>
              <a:rPr lang="en-US" sz="3500" dirty="0"/>
              <a:t>New question:  How long will it take for that news to    penetrate the barriers of belief and commitment ?</a:t>
            </a:r>
          </a:p>
        </p:txBody>
      </p:sp>
    </p:spTree>
    <p:extLst>
      <p:ext uri="{BB962C8B-B14F-4D97-AF65-F5344CB8AC3E}">
        <p14:creationId xmlns:p14="http://schemas.microsoft.com/office/powerpoint/2010/main" val="14868973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7456E5-ADBD-0FA6-8B1E-71696AF25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7397"/>
            <a:ext cx="10515600" cy="757003"/>
          </a:xfrm>
        </p:spPr>
        <p:txBody>
          <a:bodyPr/>
          <a:lstStyle/>
          <a:p>
            <a:pPr algn="ctr"/>
            <a:r>
              <a:rPr lang="en-US" dirty="0"/>
              <a:t>Correcting Deficiencies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AC2EFBF-D061-20DF-AFC8-89C68B262E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9174"/>
            <a:ext cx="10515600" cy="5441429"/>
          </a:xfrm>
        </p:spPr>
        <p:txBody>
          <a:bodyPr>
            <a:normAutofit/>
          </a:bodyPr>
          <a:lstStyle/>
          <a:p>
            <a:r>
              <a:rPr lang="en-US" dirty="0"/>
              <a:t>Realize the severe limitations of modeling</a:t>
            </a:r>
          </a:p>
          <a:p>
            <a:pPr lvl="1"/>
            <a:r>
              <a:rPr lang="en-US" dirty="0"/>
              <a:t>Input assumptions are never perfect</a:t>
            </a:r>
          </a:p>
          <a:p>
            <a:r>
              <a:rPr lang="en-US" dirty="0"/>
              <a:t>Do not think </a:t>
            </a:r>
            <a:r>
              <a:rPr lang="en-US" b="1" i="1" dirty="0"/>
              <a:t>one </a:t>
            </a:r>
            <a:r>
              <a:rPr lang="en-US" dirty="0"/>
              <a:t>parameter can control the climate system</a:t>
            </a:r>
          </a:p>
          <a:p>
            <a:r>
              <a:rPr lang="en-US" dirty="0"/>
              <a:t>Consider alternate causes</a:t>
            </a:r>
          </a:p>
          <a:p>
            <a:pPr lvl="1"/>
            <a:r>
              <a:rPr lang="en-US" dirty="0"/>
              <a:t>Variations in sun’s output, albedo variation, clouds, etc.</a:t>
            </a:r>
          </a:p>
          <a:p>
            <a:r>
              <a:rPr lang="en-US" dirty="0"/>
              <a:t>Realize that any model might become chaotic</a:t>
            </a:r>
          </a:p>
          <a:p>
            <a:r>
              <a:rPr lang="en-US" dirty="0"/>
              <a:t>Include dissenting inputs</a:t>
            </a:r>
          </a:p>
          <a:p>
            <a:r>
              <a:rPr lang="en-US" dirty="0"/>
              <a:t>Validate all models</a:t>
            </a:r>
          </a:p>
          <a:p>
            <a:r>
              <a:rPr lang="en-US" dirty="0"/>
              <a:t>Use </a:t>
            </a:r>
            <a:r>
              <a:rPr lang="en-US" i="1" dirty="0"/>
              <a:t>data</a:t>
            </a:r>
            <a:r>
              <a:rPr lang="en-US" dirty="0"/>
              <a:t> as the standard for comparison</a:t>
            </a:r>
          </a:p>
          <a:p>
            <a:pPr lvl="1"/>
            <a:r>
              <a:rPr lang="en-US" dirty="0"/>
              <a:t>Much data is available from recent sources</a:t>
            </a:r>
          </a:p>
          <a:p>
            <a:pPr lvl="1"/>
            <a:r>
              <a:rPr lang="en-US" dirty="0"/>
              <a:t>Satellites, Buoys at sea, balloon radiosondes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224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45F1A5-51FE-ABA3-116E-C7953FBBF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911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Conclusion:  Restore </a:t>
            </a:r>
            <a:r>
              <a:rPr lang="en-US" i="1" dirty="0"/>
              <a:t>Scientific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69D96B-B495-6ED6-B393-7D308B4B4F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Always remember the supremacy of data over theory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82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8AC70E-50A0-35C5-16B6-F59B8C94C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Basic  Rule  of  Science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0990B42-003B-54DE-5709-96BDCC4C7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810"/>
            <a:ext cx="10515600" cy="4679065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Any Theory </a:t>
            </a:r>
            <a:r>
              <a:rPr lang="en-US" sz="3600" b="1" i="1" dirty="0"/>
              <a:t>must</a:t>
            </a:r>
            <a:r>
              <a:rPr lang="en-US" sz="3600" dirty="0"/>
              <a:t> conform to data or it will be dismissed</a:t>
            </a:r>
          </a:p>
          <a:p>
            <a:r>
              <a:rPr lang="en-US" sz="3600" dirty="0"/>
              <a:t>Feynman’s  famous  aphorism:</a:t>
            </a:r>
          </a:p>
          <a:p>
            <a:pPr lvl="1"/>
            <a:r>
              <a:rPr lang="en-US" sz="3200" dirty="0"/>
              <a:t>It doesn’t matter how smart you are or how beautiful your theory is;  if it doesn’t agree with experiment, it’s WRONG !</a:t>
            </a:r>
          </a:p>
          <a:p>
            <a:r>
              <a:rPr lang="en-US" sz="3600" dirty="0"/>
              <a:t>Data, not theory is the </a:t>
            </a:r>
            <a:r>
              <a:rPr lang="en-US" sz="3600" i="1" dirty="0"/>
              <a:t>cornerstone </a:t>
            </a:r>
            <a:r>
              <a:rPr lang="en-US" sz="3600" dirty="0"/>
              <a:t> of 	</a:t>
            </a:r>
          </a:p>
          <a:p>
            <a:pPr marL="457200" lvl="1" indent="0">
              <a:buNone/>
            </a:pPr>
            <a:r>
              <a:rPr lang="en-US" sz="3600" dirty="0"/>
              <a:t>the Scientific  Method.</a:t>
            </a:r>
          </a:p>
          <a:p>
            <a:r>
              <a:rPr lang="en-US" sz="3600" dirty="0"/>
              <a:t>This has been true for centuries.</a:t>
            </a:r>
          </a:p>
        </p:txBody>
      </p:sp>
    </p:spTree>
    <p:extLst>
      <p:ext uri="{BB962C8B-B14F-4D97-AF65-F5344CB8AC3E}">
        <p14:creationId xmlns:p14="http://schemas.microsoft.com/office/powerpoint/2010/main" val="2934412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24CC08-9F75-52DE-D5D4-77B29E535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History  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A1FFAB2-06FA-263D-97AE-3EE08D3C8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/>
          </a:bodyPr>
          <a:lstStyle/>
          <a:p>
            <a:r>
              <a:rPr lang="en-US" dirty="0"/>
              <a:t>Aristotle (~300 BC) taught that a moving body tends to come to rest.</a:t>
            </a:r>
          </a:p>
          <a:p>
            <a:pPr lvl="1"/>
            <a:r>
              <a:rPr lang="en-US" dirty="0"/>
              <a:t>This plausible </a:t>
            </a:r>
            <a:r>
              <a:rPr lang="en-US" i="1" dirty="0"/>
              <a:t>philosophical </a:t>
            </a:r>
            <a:r>
              <a:rPr lang="en-US" dirty="0"/>
              <a:t> notion was believed for &gt; 1900 years</a:t>
            </a:r>
          </a:p>
          <a:p>
            <a:pPr lvl="1"/>
            <a:r>
              <a:rPr lang="en-US" dirty="0"/>
              <a:t>Aristotle never recognized the presence of friction</a:t>
            </a:r>
          </a:p>
          <a:p>
            <a:r>
              <a:rPr lang="en-US" dirty="0"/>
              <a:t>Galileo (~ 1600) made experimental measurements, took data, and showed that Aristotle was wrong.</a:t>
            </a:r>
          </a:p>
          <a:p>
            <a:pPr lvl="1"/>
            <a:r>
              <a:rPr lang="en-US" dirty="0"/>
              <a:t>A perfect illustration that new </a:t>
            </a:r>
            <a:r>
              <a:rPr lang="en-US" i="1" dirty="0"/>
              <a:t>data</a:t>
            </a:r>
            <a:r>
              <a:rPr lang="en-US" dirty="0"/>
              <a:t> drives out old </a:t>
            </a:r>
            <a:r>
              <a:rPr lang="en-US" i="1" dirty="0"/>
              <a:t>theory</a:t>
            </a:r>
          </a:p>
          <a:p>
            <a:r>
              <a:rPr lang="en-US" dirty="0"/>
              <a:t>Law of Inertia:</a:t>
            </a:r>
          </a:p>
          <a:p>
            <a:pPr lvl="1"/>
            <a:r>
              <a:rPr lang="en-US" dirty="0"/>
              <a:t>A body in motion stays in motion with a constant velocity, unless acted upon by a force.</a:t>
            </a:r>
          </a:p>
          <a:p>
            <a:r>
              <a:rPr lang="en-US" dirty="0"/>
              <a:t>Newton’s First Law (~ 1700) is identical, with minor word changes.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49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949877-0E27-9B7B-750C-D4989F530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Recent  Scientific Revolution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173F5A-5096-A66F-68AF-2E03DB5B1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39896"/>
          </a:xfrm>
        </p:spPr>
        <p:txBody>
          <a:bodyPr>
            <a:normAutofit/>
          </a:bodyPr>
          <a:lstStyle/>
          <a:p>
            <a:r>
              <a:rPr lang="en-US" dirty="0" err="1"/>
              <a:t>Clqssical</a:t>
            </a:r>
            <a:r>
              <a:rPr lang="en-US" dirty="0"/>
              <a:t> Mechanics was believed “Perfect” circa 1900</a:t>
            </a:r>
          </a:p>
          <a:p>
            <a:pPr lvl="1"/>
            <a:r>
              <a:rPr lang="en-US" dirty="0"/>
              <a:t>Explained observations perfectly .. as far as it went</a:t>
            </a:r>
          </a:p>
          <a:p>
            <a:r>
              <a:rPr lang="en-US" dirty="0"/>
              <a:t>~ 1880: Discrepancies noted regarding light</a:t>
            </a:r>
          </a:p>
          <a:p>
            <a:pPr lvl="1"/>
            <a:r>
              <a:rPr lang="en-US" dirty="0"/>
              <a:t>“Ether” was impossible</a:t>
            </a:r>
          </a:p>
          <a:p>
            <a:pPr lvl="1"/>
            <a:r>
              <a:rPr lang="en-US" dirty="0"/>
              <a:t>Space and time seem to “contract”</a:t>
            </a:r>
          </a:p>
          <a:p>
            <a:r>
              <a:rPr lang="en-US" dirty="0"/>
              <a:t>For high-speed particles, improvements required</a:t>
            </a:r>
          </a:p>
          <a:p>
            <a:pPr lvl="1"/>
            <a:r>
              <a:rPr lang="en-US" dirty="0"/>
              <a:t>Newtonian physics must be corrected</a:t>
            </a:r>
          </a:p>
          <a:p>
            <a:pPr lvl="1"/>
            <a:r>
              <a:rPr lang="en-US" dirty="0"/>
              <a:t>New theory duplicated old theory at lower speeds</a:t>
            </a:r>
          </a:p>
          <a:p>
            <a:r>
              <a:rPr lang="en-US" dirty="0"/>
              <a:t>Astronomical observations also didn’t fit</a:t>
            </a:r>
          </a:p>
          <a:p>
            <a:pPr lvl="1"/>
            <a:r>
              <a:rPr lang="en-US" dirty="0"/>
              <a:t>“Red shift” of starlight, bending of light rays</a:t>
            </a:r>
          </a:p>
          <a:p>
            <a:r>
              <a:rPr lang="en-US" dirty="0"/>
              <a:t>Eventually, Gravity interpreted as curvature of space-time.</a:t>
            </a:r>
          </a:p>
        </p:txBody>
      </p:sp>
    </p:spTree>
    <p:extLst>
      <p:ext uri="{BB962C8B-B14F-4D97-AF65-F5344CB8AC3E}">
        <p14:creationId xmlns:p14="http://schemas.microsoft.com/office/powerpoint/2010/main" val="1221765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DB6DE4-FCDF-B9CE-16D7-38624643E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Important Lessons</a:t>
            </a:r>
            <a:r>
              <a:rPr lang="en-US" dirty="0"/>
              <a:t/>
            </a:r>
            <a:br>
              <a:rPr lang="en-US" dirty="0"/>
            </a:br>
            <a:r>
              <a:rPr lang="en-US" sz="4000" dirty="0"/>
              <a:t>to keep in mind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83BDDE0-AE2F-E4FC-0D57-57DE55502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No theory is ever final</a:t>
            </a:r>
          </a:p>
          <a:p>
            <a:pPr lvl="1"/>
            <a:r>
              <a:rPr lang="en-US" sz="2800" dirty="0"/>
              <a:t>Always subject to future corrections</a:t>
            </a:r>
          </a:p>
          <a:p>
            <a:pPr lvl="1"/>
            <a:r>
              <a:rPr lang="en-US" sz="2800" dirty="0"/>
              <a:t>New data may show discrepancies</a:t>
            </a:r>
          </a:p>
          <a:p>
            <a:pPr marL="457200" lvl="1" indent="0">
              <a:buNone/>
            </a:pPr>
            <a:r>
              <a:rPr lang="en-US" sz="2800" dirty="0"/>
              <a:t>       in regions not anticipated by theory</a:t>
            </a:r>
          </a:p>
          <a:p>
            <a:r>
              <a:rPr lang="en-US" sz="3200" dirty="0"/>
              <a:t>A new theory should encompass the old</a:t>
            </a:r>
          </a:p>
          <a:p>
            <a:endParaRPr lang="en-US" sz="3200" dirty="0"/>
          </a:p>
          <a:p>
            <a:r>
              <a:rPr lang="en-US" sz="3200" dirty="0"/>
              <a:t>Same principle holds in other fields</a:t>
            </a:r>
          </a:p>
          <a:p>
            <a:pPr lvl="1"/>
            <a:r>
              <a:rPr lang="en-US" sz="2800" dirty="0"/>
              <a:t>Biology:  DNA explained genetics</a:t>
            </a:r>
          </a:p>
        </p:txBody>
      </p:sp>
    </p:spTree>
    <p:extLst>
      <p:ext uri="{BB962C8B-B14F-4D97-AF65-F5344CB8AC3E}">
        <p14:creationId xmlns:p14="http://schemas.microsoft.com/office/powerpoint/2010/main" val="1196762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B990BE-17D2-09B4-F99D-E4E7A7D83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3930"/>
          </a:xfrm>
        </p:spPr>
        <p:txBody>
          <a:bodyPr/>
          <a:lstStyle/>
          <a:p>
            <a:pPr algn="ctr"/>
            <a:r>
              <a:rPr lang="en-US" dirty="0"/>
              <a:t>Computer-aided Advances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FD6804-ADB1-BD37-0AD9-25039CEF6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002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Intractable problems overcome by computer models</a:t>
            </a:r>
          </a:p>
          <a:p>
            <a:pPr lvl="1"/>
            <a:r>
              <a:rPr lang="en-US" dirty="0"/>
              <a:t>Engineering:  Airplanes, spacecraft</a:t>
            </a:r>
          </a:p>
          <a:p>
            <a:pPr lvl="1"/>
            <a:r>
              <a:rPr lang="en-US" dirty="0"/>
              <a:t>Medical:  CT scans, Magnetic Resonance Imaging</a:t>
            </a:r>
          </a:p>
          <a:p>
            <a:pPr lvl="1"/>
            <a:r>
              <a:rPr lang="en-US" dirty="0"/>
              <a:t>Commerce: precise delivery schedules</a:t>
            </a:r>
          </a:p>
          <a:p>
            <a:pPr lvl="1"/>
            <a:r>
              <a:rPr lang="en-US" dirty="0"/>
              <a:t>   . . . many more</a:t>
            </a:r>
          </a:p>
          <a:p>
            <a:endParaRPr lang="en-US" sz="1200" dirty="0"/>
          </a:p>
          <a:p>
            <a:r>
              <a:rPr lang="en-US" dirty="0"/>
              <a:t>Proper Use of models: testing a hypothesis</a:t>
            </a:r>
          </a:p>
          <a:p>
            <a:r>
              <a:rPr lang="en-US" dirty="0"/>
              <a:t>Model must be tested and </a:t>
            </a:r>
            <a:r>
              <a:rPr lang="en-US" i="1" dirty="0"/>
              <a:t>validated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Computer prediction is compared with measured data</a:t>
            </a:r>
          </a:p>
          <a:p>
            <a:r>
              <a:rPr lang="en-US" dirty="0"/>
              <a:t>Predicting the future is very risky</a:t>
            </a:r>
          </a:p>
          <a:p>
            <a:pPr lvl="1"/>
            <a:r>
              <a:rPr lang="en-US" dirty="0"/>
              <a:t>No data for comparison</a:t>
            </a:r>
          </a:p>
          <a:p>
            <a:pPr lvl="1"/>
            <a:r>
              <a:rPr lang="en-US" dirty="0"/>
              <a:t>If model doesn’t apply, how do you know beforehand 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008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580C23-E8A3-854E-AB42-4A49F224C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9137"/>
          </a:xfrm>
        </p:spPr>
        <p:txBody>
          <a:bodyPr/>
          <a:lstStyle/>
          <a:p>
            <a:pPr algn="ctr"/>
            <a:r>
              <a:rPr lang="en-US" dirty="0"/>
              <a:t>Future Predictions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7CE1D4F-2160-1EC4-305B-251C9D7CE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9056"/>
            <a:ext cx="10515600" cy="5053819"/>
          </a:xfrm>
        </p:spPr>
        <p:txBody>
          <a:bodyPr/>
          <a:lstStyle/>
          <a:p>
            <a:r>
              <a:rPr lang="en-US" dirty="0"/>
              <a:t>Finite success breeds hubris</a:t>
            </a:r>
          </a:p>
          <a:p>
            <a:r>
              <a:rPr lang="en-US" dirty="0"/>
              <a:t>Ancient definition of </a:t>
            </a:r>
            <a:r>
              <a:rPr lang="en-US" i="1" dirty="0"/>
              <a:t>Idolatry:</a:t>
            </a:r>
          </a:p>
          <a:p>
            <a:pPr marL="0" indent="0">
              <a:buNone/>
            </a:pPr>
            <a:r>
              <a:rPr lang="en-US" dirty="0"/>
              <a:t>	Confusing your model with the real thing</a:t>
            </a:r>
            <a:endParaRPr lang="en-US" i="1" dirty="0"/>
          </a:p>
          <a:p>
            <a:r>
              <a:rPr lang="en-US" dirty="0"/>
              <a:t>Modelers “fall in love” with their models.</a:t>
            </a:r>
          </a:p>
          <a:p>
            <a:pPr lvl="1"/>
            <a:r>
              <a:rPr lang="en-US" dirty="0"/>
              <a:t>But reality is usually more complex than the model</a:t>
            </a:r>
          </a:p>
          <a:p>
            <a:r>
              <a:rPr lang="en-US" dirty="0"/>
              <a:t>The future eventually brings the “test results”</a:t>
            </a:r>
          </a:p>
          <a:p>
            <a:r>
              <a:rPr lang="en-US" dirty="0"/>
              <a:t>If crash-test dummies “get killed,” nobody minds</a:t>
            </a:r>
          </a:p>
          <a:p>
            <a:r>
              <a:rPr lang="en-US" dirty="0"/>
              <a:t>In the real world, a faulty prediction can be disastrous</a:t>
            </a:r>
          </a:p>
          <a:p>
            <a:pPr lvl="1"/>
            <a:r>
              <a:rPr lang="en-US" dirty="0"/>
              <a:t>This is why any model </a:t>
            </a:r>
            <a:r>
              <a:rPr lang="en-US" b="1" i="1" dirty="0"/>
              <a:t>must</a:t>
            </a:r>
            <a:r>
              <a:rPr lang="en-US" dirty="0"/>
              <a:t> be validated.</a:t>
            </a:r>
          </a:p>
        </p:txBody>
      </p:sp>
    </p:spTree>
    <p:extLst>
      <p:ext uri="{BB962C8B-B14F-4D97-AF65-F5344CB8AC3E}">
        <p14:creationId xmlns:p14="http://schemas.microsoft.com/office/powerpoint/2010/main" val="4194044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2691DB-82CA-0DF8-A5FE-DC9546639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3911"/>
          </a:xfrm>
        </p:spPr>
        <p:txBody>
          <a:bodyPr/>
          <a:lstStyle/>
          <a:p>
            <a:pPr algn="ctr"/>
            <a:r>
              <a:rPr lang="en-US" i="1" dirty="0"/>
              <a:t>The  Limits  to Growth  </a:t>
            </a:r>
            <a:r>
              <a:rPr lang="en-US" dirty="0"/>
              <a:t>computer model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9D1849-2C19-BDC8-0F2A-55D9F515E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/>
          </a:bodyPr>
          <a:lstStyle/>
          <a:p>
            <a:r>
              <a:rPr lang="en-US" dirty="0"/>
              <a:t>“Industrial Dynamics” computer model (1960s) had many successes</a:t>
            </a:r>
          </a:p>
          <a:p>
            <a:r>
              <a:rPr lang="en-US" dirty="0"/>
              <a:t>Others adapted it to model civilization on earth (population, etc.)</a:t>
            </a:r>
          </a:p>
          <a:p>
            <a:pPr lvl="1"/>
            <a:r>
              <a:rPr lang="en-US" i="1" dirty="0"/>
              <a:t>The Club of Rome</a:t>
            </a:r>
            <a:r>
              <a:rPr lang="en-US" dirty="0"/>
              <a:t> published a report in 1972</a:t>
            </a:r>
          </a:p>
          <a:p>
            <a:pPr lvl="1"/>
            <a:r>
              <a:rPr lang="en-US" dirty="0"/>
              <a:t>Widely believed immediately</a:t>
            </a:r>
          </a:p>
          <a:p>
            <a:pPr lvl="1"/>
            <a:r>
              <a:rPr lang="en-US" dirty="0"/>
              <a:t>United Nations used its predictions as a blueprint for action</a:t>
            </a:r>
          </a:p>
          <a:p>
            <a:r>
              <a:rPr lang="en-US" dirty="0"/>
              <a:t>Mathematics of </a:t>
            </a:r>
            <a:r>
              <a:rPr lang="en-US" i="1" dirty="0"/>
              <a:t>chaos</a:t>
            </a:r>
            <a:r>
              <a:rPr lang="en-US" dirty="0"/>
              <a:t> was unknown in 1972</a:t>
            </a:r>
          </a:p>
          <a:p>
            <a:pPr lvl="1"/>
            <a:r>
              <a:rPr lang="en-US" dirty="0"/>
              <a:t>Coupled non-linear equations always break into chaos eventually</a:t>
            </a:r>
          </a:p>
          <a:p>
            <a:pPr lvl="1"/>
            <a:r>
              <a:rPr lang="en-US" dirty="0"/>
              <a:t>The “Butterfly Effect” occurred in </a:t>
            </a:r>
            <a:r>
              <a:rPr lang="en-US" i="1" dirty="0"/>
              <a:t>The Limits of Growth</a:t>
            </a:r>
            <a:r>
              <a:rPr lang="en-US" dirty="0"/>
              <a:t> model</a:t>
            </a:r>
          </a:p>
          <a:p>
            <a:pPr lvl="1"/>
            <a:r>
              <a:rPr lang="en-US" dirty="0"/>
              <a:t>Forecast outcomes of policies for 2100 were meaningless nonsense</a:t>
            </a:r>
          </a:p>
          <a:p>
            <a:r>
              <a:rPr lang="en-US" dirty="0"/>
              <a:t>UN programs were already committed and underway</a:t>
            </a:r>
          </a:p>
        </p:txBody>
      </p:sp>
    </p:spTree>
    <p:extLst>
      <p:ext uri="{BB962C8B-B14F-4D97-AF65-F5344CB8AC3E}">
        <p14:creationId xmlns:p14="http://schemas.microsoft.com/office/powerpoint/2010/main" val="3428050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68E37E-9E8C-998D-FCD4-9C3D49217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8980"/>
          </a:xfrm>
        </p:spPr>
        <p:txBody>
          <a:bodyPr/>
          <a:lstStyle/>
          <a:p>
            <a:pPr algn="ctr"/>
            <a:r>
              <a:rPr lang="en-US" dirty="0"/>
              <a:t>Modeling the Global Climate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62293F9-D47A-FA5F-F9D7-1381075DC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en-US" dirty="0"/>
              <a:t>Existence of “</a:t>
            </a:r>
            <a:r>
              <a:rPr lang="en-US" i="1" dirty="0"/>
              <a:t>Greenhouse Effect”</a:t>
            </a:r>
            <a:r>
              <a:rPr lang="en-US" dirty="0"/>
              <a:t> known for a long time</a:t>
            </a:r>
          </a:p>
          <a:p>
            <a:pPr lvl="1"/>
            <a:r>
              <a:rPr lang="en-US" dirty="0"/>
              <a:t>Arrhenius (1896) hypothesized importance of CO</a:t>
            </a:r>
            <a:r>
              <a:rPr lang="en-US" baseline="-25000" dirty="0"/>
              <a:t>2</a:t>
            </a:r>
          </a:p>
          <a:p>
            <a:pPr lvl="1"/>
            <a:r>
              <a:rPr lang="en-US" dirty="0"/>
              <a:t>Considerable momentum accumulated behind that hypothesis</a:t>
            </a:r>
          </a:p>
          <a:p>
            <a:pPr lvl="1"/>
            <a:r>
              <a:rPr lang="en-US" dirty="0"/>
              <a:t>CO</a:t>
            </a:r>
            <a:r>
              <a:rPr lang="en-US" baseline="-25000" dirty="0"/>
              <a:t>2</a:t>
            </a:r>
            <a:r>
              <a:rPr lang="en-US" dirty="0"/>
              <a:t> was believed to be the “control knob” of Temperature</a:t>
            </a:r>
          </a:p>
          <a:p>
            <a:pPr lvl="1"/>
            <a:endParaRPr lang="en-US" sz="1100" dirty="0"/>
          </a:p>
          <a:p>
            <a:r>
              <a:rPr lang="en-US" dirty="0"/>
              <a:t>The</a:t>
            </a:r>
            <a:r>
              <a:rPr lang="en-US" i="1" dirty="0"/>
              <a:t> Charney Report </a:t>
            </a:r>
            <a:r>
              <a:rPr lang="en-US" dirty="0"/>
              <a:t>(1979) set the basic parameters to model</a:t>
            </a:r>
          </a:p>
          <a:p>
            <a:r>
              <a:rPr lang="en-US" dirty="0"/>
              <a:t>Again, adaptation of existing weather forecasting models</a:t>
            </a:r>
          </a:p>
          <a:p>
            <a:r>
              <a:rPr lang="en-US" dirty="0"/>
              <a:t>More powerful computers, large </a:t>
            </a:r>
            <a:r>
              <a:rPr lang="en-US" i="1" dirty="0"/>
              <a:t>General Circulation Models</a:t>
            </a:r>
          </a:p>
          <a:p>
            <a:r>
              <a:rPr lang="en-US" dirty="0"/>
              <a:t> Role of “the water cycle” was largely ignored</a:t>
            </a:r>
          </a:p>
          <a:p>
            <a:pPr lvl="1"/>
            <a:r>
              <a:rPr lang="en-US" dirty="0"/>
              <a:t> too hard to model clouds, changing humidity</a:t>
            </a:r>
          </a:p>
        </p:txBody>
      </p:sp>
    </p:spTree>
    <p:extLst>
      <p:ext uri="{BB962C8B-B14F-4D97-AF65-F5344CB8AC3E}">
        <p14:creationId xmlns:p14="http://schemas.microsoft.com/office/powerpoint/2010/main" val="1256277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877</Words>
  <Application>Microsoft Office PowerPoint</Application>
  <PresentationFormat>Widescreen</PresentationFormat>
  <Paragraphs>135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In Science,  Data  Trumps  Theory Correcting Errors in Science </vt:lpstr>
      <vt:lpstr>Basic  Rule  of  Science</vt:lpstr>
      <vt:lpstr>History  Lesson</vt:lpstr>
      <vt:lpstr>Recent  Scientific Revolution</vt:lpstr>
      <vt:lpstr>Important Lessons to keep in mind</vt:lpstr>
      <vt:lpstr>Computer-aided Advances</vt:lpstr>
      <vt:lpstr>Future Predictions</vt:lpstr>
      <vt:lpstr>The  Limits  to Growth  computer model</vt:lpstr>
      <vt:lpstr>Modeling the Global Climate</vt:lpstr>
      <vt:lpstr>Contemporary Climate  Models</vt:lpstr>
      <vt:lpstr>Public  Confusion  and  Fright</vt:lpstr>
      <vt:lpstr>Christy’s Comparison Models are Not Valid</vt:lpstr>
      <vt:lpstr>IPCC Curtails World-wide Alarm</vt:lpstr>
      <vt:lpstr>Correcting Deficiencies</vt:lpstr>
      <vt:lpstr>Conclusion:  Restore Scientific Method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 Trumps  Theory Correcting Errors in Science </dc:title>
  <dc:creator>Tom Sheahen</dc:creator>
  <cp:lastModifiedBy>Tom</cp:lastModifiedBy>
  <cp:revision>5</cp:revision>
  <dcterms:created xsi:type="dcterms:W3CDTF">2023-01-27T22:36:58Z</dcterms:created>
  <dcterms:modified xsi:type="dcterms:W3CDTF">2023-01-29T19:25:39Z</dcterms:modified>
</cp:coreProperties>
</file>